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spcBef>
                <a:spcPts val="0"/>
              </a:spcBef>
              <a:buSzPct val="100000"/>
              <a:defRPr sz="4800"/>
            </a:lvl1pPr>
            <a:lvl2pPr algn="ctr" indent="304800">
              <a:spcBef>
                <a:spcPts val="0"/>
              </a:spcBef>
              <a:buSzPct val="100000"/>
              <a:defRPr sz="4800"/>
            </a:lvl2pPr>
            <a:lvl3pPr algn="ctr" indent="304800">
              <a:spcBef>
                <a:spcPts val="0"/>
              </a:spcBef>
              <a:buSzPct val="100000"/>
              <a:defRPr sz="4800"/>
            </a:lvl3pPr>
            <a:lvl4pPr algn="ctr" indent="304800">
              <a:spcBef>
                <a:spcPts val="0"/>
              </a:spcBef>
              <a:buSzPct val="100000"/>
              <a:defRPr sz="4800"/>
            </a:lvl4pPr>
            <a:lvl5pPr algn="ctr" indent="304800">
              <a:spcBef>
                <a:spcPts val="0"/>
              </a:spcBef>
              <a:buSzPct val="100000"/>
              <a:defRPr sz="4800"/>
            </a:lvl5pPr>
            <a:lvl6pPr algn="ctr" indent="304800">
              <a:spcBef>
                <a:spcPts val="0"/>
              </a:spcBef>
              <a:buSzPct val="100000"/>
              <a:defRPr sz="4800"/>
            </a:lvl6pPr>
            <a:lvl7pPr algn="ctr" indent="304800">
              <a:spcBef>
                <a:spcPts val="0"/>
              </a:spcBef>
              <a:buSzPct val="100000"/>
              <a:defRPr sz="4800"/>
            </a:lvl7pPr>
            <a:lvl8pPr algn="ctr" indent="304800">
              <a:spcBef>
                <a:spcPts val="0"/>
              </a:spcBef>
              <a:buSzPct val="100000"/>
              <a:defRPr sz="4800"/>
            </a:lvl8pPr>
            <a:lvl9pPr algn="ctr" indent="30480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 indent="457200">
              <a:spcBef>
                <a:spcPts val="0"/>
              </a:spcBef>
              <a:defRPr/>
            </a:lvl2pPr>
            <a:lvl3pPr indent="914400">
              <a:spcBef>
                <a:spcPts val="0"/>
              </a:spcBef>
              <a:defRPr/>
            </a:lvl3pPr>
            <a:lvl4pPr indent="1371600"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4"/><Relationship Target="http://processing.org/" Type="http://schemas.openxmlformats.org/officeDocument/2006/relationships/hyperlink" TargetMode="External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624567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Physics by Coding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1914000" x="730925"/>
            <a:ext cy="16617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Richard Taylor,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Merivale High School, Ottawa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Richard.Taylor@ocdsb.ca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Procedure: Physics template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//To move the particle, increment the velocity by the acceleration,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//then increment the position by the velocity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void move(){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vx = vx + ax;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vy = vy + ay;</a:t>
            </a:r>
          </a:p>
          <a:p>
            <a:pPr rtl="0" lvl="0" indent="0" mar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dx = dx + vx;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dy = dy + vy;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}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Procedure: Physics template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//To display the particle, set the fill to white,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//then draw a circle at the current position with diameter equal to the mass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void display(){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fill(255);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ellipse(dx, dy, mass, mass);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}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}  //end of object definition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Observations: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Survey results: Students were fairly evenly mixed. About half had previous programming courses and experience. They tended to use computers at several different levels - 4 used them less than one hour per day, 6 said several hours, 5 said as much as possible. 2 students started to bring laptops to class.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Observations and Analysis: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Initial introduction to programming was slow, and I made some mistakes in trying to introduce too many concepts at once. Eventually, I settled on having the students just add small modifications to the Physics Template. This enabled them to focus on the Physics rather than on the coding.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Observations and Analysis: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There is still some on-going confusion about declaring a variable, giving it an initial value and changing its value. Some of the confusion is associated with the variables that are part of a “particle object.” Next time, I will focus more of my introductory material on this concept.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Observations and Analysis: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Students’ ability to solve Physics problems on tests was similar to previous semesters. They were not disadvantaged by spending a significant amount of class time on programming. 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Conclusion: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The experiment is not finished, and I don’t have an unambiguous way of finding out if students who code simulations understand Physics better than those who don’t.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I am satisfied that most of the students were able to produce working simulations that demonstrated Physics principles.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Problem: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There are lots of cool Physics simulations and games available on the Internet, but do students learn much Physics from them?</a:t>
            </a:r>
          </a:p>
        </p:txBody>
      </p:sp>
      <p:pic>
        <p:nvPicPr>
          <p:cNvPr id="31" name="Shape 3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794675" x="2385175"/>
            <a:ext cy="2348825" cx="40308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Hypothesis: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Students would learn more Physics if they actually coded the simulations themselves.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Materials:  </a:t>
            </a:r>
            <a:r>
              <a:rPr u="sng" lang="en">
                <a:solidFill>
                  <a:schemeClr val="hlink"/>
                </a:solidFill>
                <a:hlinkClick r:id="rId3"/>
              </a:rPr>
              <a:t>http://processing.org/</a:t>
            </a:r>
          </a:p>
        </p:txBody>
      </p:sp>
      <p:pic>
        <p:nvPicPr>
          <p:cNvPr id="43" name="Shape 43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200150" x="457199"/>
            <a:ext cy="3881550" cx="548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Procedure:</a:t>
            </a: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/>
              <a:t>Survey students at beginning of semester to find background, initial capabilities and attitudes.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Introduce just enough programing lessons to get them started.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Give them a template to start from.</a:t>
            </a:r>
          </a:p>
          <a:p>
            <a:pPr>
              <a:spcBef>
                <a:spcPts val="0"/>
              </a:spcBef>
              <a:buNone/>
            </a:pPr>
            <a:r>
              <a:rPr sz="2400" lang="en"/>
              <a:t>Substitute a few periods of coding in each unit in place of problem solving.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Procedure: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800" lang="en"/>
              <a:t>Web site of lessons: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>
              <a:spcBef>
                <a:spcPts val="0"/>
              </a:spcBef>
              <a:buNone/>
            </a:pPr>
            <a:r>
              <a:rPr sz="1800" lang="en"/>
              <a:t>https://sites.google.com/a/ocdsb.ca/physics-by-simulation/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Procedure: Physics template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200" lang="en"/>
              <a:t>//Basic template for Physics simulations, Richard P. Taylor 2011-12-06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Particle massA;    //declare a particle object called massA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void setup() {         //this function is for initialization tasks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  size(640, 480);   //create the display window, size in pixels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  //create the previously declared object, giving initial values for position, velocity and mass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  massA = new Particle(width/2, height/2, 1.0, 1.0, 10.0);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}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void draw() {           //this function repeats endlessly to draw in the display window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  background(0);    //clear the display window to black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  massA.move();    //tells the object to move to a new position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  massA.display(); //tells the object to display itself in its new position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}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Procedure: Physics template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400" lang="en"/>
              <a:t>//object class definition for a basic particle, Richard P. Taylor 2012-12-06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"/>
              <a:t>//The particle has the properties of position, velocity and acceleration in two dimensions: x and y. 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"/>
              <a:t>//It also has a mass.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class Particle {  //here are all the sub-variables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float dx;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float dy;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float vx;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float vy;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float ax;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float ay;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float mass;</a:t>
            </a:r>
          </a:p>
          <a:p>
            <a:pPr rtl="0" lvl="0">
              <a:spcBef>
                <a:spcPts val="0"/>
              </a:spcBef>
              <a:buNone/>
            </a:pPr>
            <a:r>
              <a:rPr sz="1000" lang="en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Procedure: Physics template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116050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400" lang="en"/>
              <a:t>//When a Particle object is created, it must be passed initial values of x and y position, x and y //velocity and mass. These are passed in temporary variables that are then moved into the object's //properties. Acceleration is initialized as zero.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Particle(float tempX, float tempY, float tempVX, float tempVY, float tempMass) {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dx = tempX;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dy = tempY;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vx = tempVX;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vy = tempVY;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mass = tempMass;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ax = 0.0;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  ay = 0.0;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  }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